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70" r:id="rId7"/>
    <p:sldId id="263" r:id="rId8"/>
    <p:sldId id="264" r:id="rId9"/>
    <p:sldId id="269" r:id="rId10"/>
    <p:sldId id="266" r:id="rId11"/>
    <p:sldId id="267" r:id="rId12"/>
    <p:sldId id="265" r:id="rId13"/>
    <p:sldId id="281" r:id="rId14"/>
    <p:sldId id="277" r:id="rId15"/>
    <p:sldId id="279" r:id="rId16"/>
    <p:sldId id="278" r:id="rId17"/>
    <p:sldId id="280" r:id="rId18"/>
    <p:sldId id="282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  <a:srgbClr val="4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7200" dirty="0" smtClean="0">
                <a:solidFill>
                  <a:srgbClr val="700000"/>
                </a:solidFill>
              </a:rPr>
              <a:t>«</a:t>
            </a:r>
            <a:r>
              <a:rPr lang="ru-RU" sz="7200" dirty="0" smtClean="0">
                <a:solidFill>
                  <a:srgbClr val="700000"/>
                </a:solidFill>
                <a:latin typeface="Arial Black" pitchFamily="34" charset="0"/>
              </a:rPr>
              <a:t>История человека</a:t>
            </a:r>
          </a:p>
          <a:p>
            <a:pPr algn="ctr">
              <a:buNone/>
            </a:pPr>
            <a:r>
              <a:rPr lang="ru-RU" sz="7200" dirty="0" smtClean="0">
                <a:solidFill>
                  <a:srgbClr val="700000"/>
                </a:solidFill>
                <a:latin typeface="Arial Black" pitchFamily="34" charset="0"/>
              </a:rPr>
              <a:t> в истории страны.»</a:t>
            </a:r>
            <a:endParaRPr lang="ru-RU" sz="7200" dirty="0">
              <a:solidFill>
                <a:srgbClr val="7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420000"/>
                </a:solidFill>
              </a:rPr>
              <a:t>В июне 1944 года присвоено очередное воинское звание ефрейтора.</a:t>
            </a:r>
            <a:endParaRPr lang="ru-RU" sz="3000" dirty="0">
              <a:solidFill>
                <a:srgbClr val="420000"/>
              </a:solidFill>
            </a:endParaRPr>
          </a:p>
        </p:txBody>
      </p:sp>
      <p:pic>
        <p:nvPicPr>
          <p:cNvPr id="23555" name="Picture 3" descr="I:\исследование\Копия (4) Scan00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132856"/>
            <a:ext cx="4613415" cy="3514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5544616" cy="3168352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420000"/>
                </a:solidFill>
              </a:rPr>
              <a:t>В ноябре 1945 года</a:t>
            </a:r>
            <a:br>
              <a:rPr lang="ru-RU" sz="3000" dirty="0" smtClean="0">
                <a:solidFill>
                  <a:srgbClr val="420000"/>
                </a:solidFill>
              </a:rPr>
            </a:br>
            <a:r>
              <a:rPr lang="ru-RU" sz="3000" dirty="0" smtClean="0">
                <a:solidFill>
                  <a:srgbClr val="420000"/>
                </a:solidFill>
              </a:rPr>
              <a:t> Василию Петровичу присвоили звание гвардии младшего сержанта. Во время войны был дважды ранен. Победу встретил  в госпитале города Ленинграда.</a:t>
            </a:r>
            <a:br>
              <a:rPr lang="ru-RU" sz="3000" dirty="0" smtClean="0">
                <a:solidFill>
                  <a:srgbClr val="420000"/>
                </a:solidFill>
              </a:rPr>
            </a:br>
            <a:endParaRPr lang="ru-RU" sz="3000" dirty="0">
              <a:solidFill>
                <a:srgbClr val="420000"/>
              </a:solidFill>
            </a:endParaRPr>
          </a:p>
        </p:txBody>
      </p:sp>
      <p:pic>
        <p:nvPicPr>
          <p:cNvPr id="4" name="Picture 1" descr="I:\исследование\Копия Scan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628800"/>
            <a:ext cx="2937154" cy="4126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rgbClr val="420000"/>
                </a:solidFill>
              </a:rPr>
              <a:t>Друзья - однополчане</a:t>
            </a:r>
            <a:endParaRPr lang="ru-RU" sz="3200" dirty="0">
              <a:solidFill>
                <a:srgbClr val="420000"/>
              </a:solidFill>
            </a:endParaRPr>
          </a:p>
        </p:txBody>
      </p:sp>
      <p:pic>
        <p:nvPicPr>
          <p:cNvPr id="22531" name="Picture 3" descr="I:\исследование\Копия (4) Scan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1944216" cy="3060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2" name="Picture 4" descr="I:\исследование\Копия (3) Scan00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132856"/>
            <a:ext cx="2267192" cy="3194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3" name="Picture 5" descr="I:\исследование\Scan0002.tif"/>
          <p:cNvPicPr>
            <a:picLocks noChangeAspect="1" noChangeArrowheads="1"/>
          </p:cNvPicPr>
          <p:nvPr/>
        </p:nvPicPr>
        <p:blipFill>
          <a:blip r:embed="rId5" cstate="print"/>
          <a:srcRect l="7950" t="5376" r="9861" b="5376"/>
          <a:stretch>
            <a:fillRect/>
          </a:stretch>
        </p:blipFill>
        <p:spPr bwMode="auto">
          <a:xfrm>
            <a:off x="5508104" y="3861048"/>
            <a:ext cx="309634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I:\исследование\Копия (2) Scan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4096512" cy="2852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1" name="Picture 3" descr="I:\исследование\Копия (5) Scan00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08720"/>
            <a:ext cx="3767328" cy="2816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420000"/>
                </a:solidFill>
              </a:rPr>
              <a:t>Суровые военные будни.</a:t>
            </a:r>
            <a:endParaRPr lang="ru-RU" sz="3200" i="1" dirty="0">
              <a:solidFill>
                <a:srgbClr val="420000"/>
              </a:solidFill>
            </a:endParaRPr>
          </a:p>
        </p:txBody>
      </p:sp>
      <p:pic>
        <p:nvPicPr>
          <p:cNvPr id="30722" name="Picture 2" descr="I:\исследование\file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340768"/>
            <a:ext cx="3228220" cy="2036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24" name="Picture 4" descr="I:\исследование\file (2).jpeg"/>
          <p:cNvPicPr>
            <a:picLocks noChangeAspect="1" noChangeArrowheads="1"/>
          </p:cNvPicPr>
          <p:nvPr/>
        </p:nvPicPr>
        <p:blipFill>
          <a:blip r:embed="rId4" cstate="print"/>
          <a:srcRect l="3450" r="5123"/>
          <a:stretch>
            <a:fillRect/>
          </a:stretch>
        </p:blipFill>
        <p:spPr bwMode="auto">
          <a:xfrm>
            <a:off x="3275856" y="3717032"/>
            <a:ext cx="3816424" cy="2577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25" name="Picture 5" descr="I:\исследование\file.jpeg"/>
          <p:cNvPicPr>
            <a:picLocks noChangeAspect="1" noChangeArrowheads="1"/>
          </p:cNvPicPr>
          <p:nvPr/>
        </p:nvPicPr>
        <p:blipFill>
          <a:blip r:embed="rId5" cstate="print"/>
          <a:srcRect b="17073"/>
          <a:stretch>
            <a:fillRect/>
          </a:stretch>
        </p:blipFill>
        <p:spPr bwMode="auto">
          <a:xfrm>
            <a:off x="1115616" y="1484784"/>
            <a:ext cx="2735957" cy="3460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394645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420000"/>
                </a:solidFill>
              </a:rPr>
              <a:t>Уволен в запас  на основании постановления Совета Министров Союза ССР от</a:t>
            </a:r>
            <a:br>
              <a:rPr lang="ru-RU" sz="3200" i="1" dirty="0" smtClean="0">
                <a:solidFill>
                  <a:srgbClr val="420000"/>
                </a:solidFill>
              </a:rPr>
            </a:br>
            <a:r>
              <a:rPr lang="ru-RU" sz="3200" i="1" dirty="0" smtClean="0">
                <a:solidFill>
                  <a:srgbClr val="420000"/>
                </a:solidFill>
              </a:rPr>
              <a:t> 28 января 1950 года</a:t>
            </a:r>
            <a:br>
              <a:rPr lang="ru-RU" sz="3200" i="1" dirty="0" smtClean="0">
                <a:solidFill>
                  <a:srgbClr val="420000"/>
                </a:solidFill>
              </a:rPr>
            </a:br>
            <a:r>
              <a:rPr lang="ru-RU" sz="3200" i="1" dirty="0" smtClean="0">
                <a:solidFill>
                  <a:srgbClr val="420000"/>
                </a:solidFill>
              </a:rPr>
              <a:t> в звании </a:t>
            </a:r>
            <a:br>
              <a:rPr lang="ru-RU" sz="3200" i="1" dirty="0" smtClean="0">
                <a:solidFill>
                  <a:srgbClr val="420000"/>
                </a:solidFill>
              </a:rPr>
            </a:br>
            <a:r>
              <a:rPr lang="ru-RU" sz="3200" i="1" dirty="0" smtClean="0">
                <a:solidFill>
                  <a:srgbClr val="420000"/>
                </a:solidFill>
              </a:rPr>
              <a:t> гвардии сержант.</a:t>
            </a:r>
            <a:endParaRPr lang="ru-RU" sz="3200" i="1" dirty="0">
              <a:solidFill>
                <a:srgbClr val="420000"/>
              </a:solidFill>
            </a:endParaRPr>
          </a:p>
        </p:txBody>
      </p:sp>
      <p:pic>
        <p:nvPicPr>
          <p:cNvPr id="29698" name="Picture 2" descr="I:\исследование\Scan000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7" y="1628800"/>
            <a:ext cx="3307183" cy="4728568"/>
          </a:xfrm>
          <a:prstGeom prst="rect">
            <a:avLst/>
          </a:prstGeom>
          <a:ln w="127000" cap="rnd">
            <a:solidFill>
              <a:srgbClr val="7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2592288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/>
              <a:t>Василий Петрович был награжден:</a:t>
            </a:r>
            <a:br>
              <a:rPr lang="ru-RU" sz="3100" i="1" dirty="0" smtClean="0"/>
            </a:br>
            <a:r>
              <a:rPr lang="ru-RU" sz="3100" i="1" dirty="0" smtClean="0"/>
              <a:t>Медалью «За победу над Германией» 9 мая 1945 г.</a:t>
            </a:r>
            <a:br>
              <a:rPr lang="ru-RU" sz="3100" i="1" dirty="0" smtClean="0"/>
            </a:br>
            <a:r>
              <a:rPr lang="ru-RU" sz="3100" i="1" dirty="0" smtClean="0"/>
              <a:t>Медалью «За отвагу»</a:t>
            </a:r>
            <a:br>
              <a:rPr lang="ru-RU" sz="3100" i="1" dirty="0" smtClean="0"/>
            </a:br>
            <a:r>
              <a:rPr lang="ru-RU" sz="3100" i="1" dirty="0" smtClean="0"/>
              <a:t>Медалью «За боевые заслуги»</a:t>
            </a:r>
            <a:br>
              <a:rPr lang="ru-RU" sz="3100" i="1" dirty="0" smtClean="0"/>
            </a:br>
            <a:r>
              <a:rPr lang="ru-RU" sz="3100" i="1" dirty="0" smtClean="0"/>
              <a:t>Медалью «30 лет Советской Армии и</a:t>
            </a:r>
            <a:br>
              <a:rPr lang="ru-RU" sz="3100" i="1" dirty="0" smtClean="0"/>
            </a:br>
            <a:r>
              <a:rPr lang="ru-RU" sz="3100" i="1" dirty="0" smtClean="0"/>
              <a:t> Флоту» 22 февраля 1948 г.</a:t>
            </a:r>
            <a:br>
              <a:rPr lang="ru-RU" sz="3100" i="1" dirty="0" smtClean="0"/>
            </a:br>
            <a:r>
              <a:rPr lang="ru-RU" sz="3100" i="1" dirty="0" smtClean="0"/>
              <a:t>Орденом «Отечественной войны </a:t>
            </a:r>
            <a:r>
              <a:rPr lang="en-US" sz="3100" i="1" dirty="0" err="1" smtClean="0"/>
              <a:t>ll</a:t>
            </a:r>
            <a:r>
              <a:rPr lang="en-US" sz="3100" i="1" dirty="0" smtClean="0"/>
              <a:t> </a:t>
            </a:r>
            <a:r>
              <a:rPr lang="ru-RU" sz="3100" i="1" dirty="0" smtClean="0"/>
              <a:t>степени»</a:t>
            </a:r>
            <a:br>
              <a:rPr lang="ru-RU" sz="3100" i="1" dirty="0" smtClean="0"/>
            </a:br>
            <a:r>
              <a:rPr lang="ru-RU" sz="3100" i="1" dirty="0" smtClean="0"/>
              <a:t>Нагрудный знак «Гвардия» и многими «Юбилейными» </a:t>
            </a:r>
            <a:r>
              <a:rPr lang="ru-RU" sz="3100" i="1" dirty="0" smtClean="0"/>
              <a:t>медалями, </a:t>
            </a:r>
            <a:r>
              <a:rPr lang="ru-RU" sz="3100" i="1" dirty="0" smtClean="0"/>
              <a:t>в мирное </a:t>
            </a:r>
            <a:r>
              <a:rPr lang="ru-RU" sz="3100" i="1" dirty="0" smtClean="0"/>
              <a:t>время </a:t>
            </a:r>
            <a:r>
              <a:rPr lang="ru-RU" sz="3100" i="1" dirty="0" smtClean="0"/>
              <a:t>медалью «Ветеран труда» в феврале 1986 г.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I:\исследование\DSC00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48680"/>
            <a:ext cx="4579322" cy="3522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675" name="Picture 3" descr="I:\исследование\DSC00857.JPG"/>
          <p:cNvPicPr>
            <a:picLocks noChangeAspect="1" noChangeArrowheads="1"/>
          </p:cNvPicPr>
          <p:nvPr/>
        </p:nvPicPr>
        <p:blipFill>
          <a:blip r:embed="rId4" cstate="print"/>
          <a:srcRect l="13523" r="3650" b="3087"/>
          <a:stretch>
            <a:fillRect/>
          </a:stretch>
        </p:blipFill>
        <p:spPr bwMode="auto">
          <a:xfrm>
            <a:off x="3707904" y="3212976"/>
            <a:ext cx="352839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8676" name="Picture 4" descr="I:\исследование\DSC00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20688"/>
            <a:ext cx="264629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ibagrogroup.ru/upload/iblock/5ac/5ac6cd7bfea421b3c1b0fb0c3e24ff5e.jpg"/>
          <p:cNvPicPr>
            <a:picLocks noChangeAspect="1" noChangeArrowheads="1"/>
          </p:cNvPicPr>
          <p:nvPr/>
        </p:nvPicPr>
        <p:blipFill>
          <a:blip r:embed="rId2" cstate="print"/>
          <a:srcRect l="2525" t="5951" r="2051" b="12544"/>
          <a:stretch>
            <a:fillRect/>
          </a:stretch>
        </p:blipFill>
        <p:spPr bwMode="auto">
          <a:xfrm>
            <a:off x="3455368" y="3140968"/>
            <a:ext cx="5688632" cy="3383755"/>
          </a:xfrm>
          <a:prstGeom prst="rect">
            <a:avLst/>
          </a:prstGeom>
          <a:noFill/>
        </p:spPr>
      </p:pic>
      <p:pic>
        <p:nvPicPr>
          <p:cNvPr id="7171" name="Picture 3" descr="C:\Users\Samsung\Desktop\den_pobedy_str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2952328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420000"/>
                </a:solidFill>
              </a:rPr>
              <a:t/>
            </a:r>
            <a:br>
              <a:rPr lang="ru-RU" sz="3600" i="1" dirty="0" smtClean="0">
                <a:solidFill>
                  <a:srgbClr val="420000"/>
                </a:solidFill>
              </a:rPr>
            </a:br>
            <a:r>
              <a:rPr lang="ru-RU" sz="3600" i="1" dirty="0" smtClean="0">
                <a:solidFill>
                  <a:srgbClr val="420000"/>
                </a:solidFill>
              </a:rPr>
              <a:t/>
            </a:r>
            <a:br>
              <a:rPr lang="ru-RU" sz="3600" i="1" dirty="0" smtClean="0">
                <a:solidFill>
                  <a:srgbClr val="420000"/>
                </a:solidFill>
              </a:rPr>
            </a:br>
            <a:r>
              <a:rPr lang="ru-RU" sz="3600" i="1" dirty="0" smtClean="0">
                <a:solidFill>
                  <a:srgbClr val="700000"/>
                </a:solidFill>
              </a:rPr>
              <a:t> </a:t>
            </a:r>
            <a:r>
              <a:rPr lang="ru-RU" sz="3600" b="1" i="1" dirty="0" smtClean="0">
                <a:solidFill>
                  <a:srgbClr val="700000"/>
                </a:solidFill>
              </a:rPr>
              <a:t>Цель работы: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</a:t>
            </a:r>
            <a:r>
              <a:rPr lang="ru-RU" sz="3600" dirty="0" smtClean="0">
                <a:solidFill>
                  <a:srgbClr val="700000"/>
                </a:solidFill>
              </a:rPr>
              <a:t>-в своей работе я хочу проследить связь истории нашей Родины с историей жизни моего прадедушки Скорнякова Василия Петровича.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i="1" dirty="0" smtClean="0">
                <a:solidFill>
                  <a:srgbClr val="420000"/>
                </a:solidFill>
              </a:rPr>
              <a:t/>
            </a:r>
            <a:br>
              <a:rPr lang="ru-RU" sz="3600" i="1" dirty="0" smtClean="0">
                <a:solidFill>
                  <a:srgbClr val="420000"/>
                </a:solidFill>
              </a:rPr>
            </a:br>
            <a:endParaRPr lang="ru-RU" sz="3200" i="1" dirty="0">
              <a:solidFill>
                <a:srgbClr val="42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9248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420000"/>
                </a:solidFill>
              </a:rPr>
              <a:t/>
            </a:r>
            <a:br>
              <a:rPr lang="ru-RU" sz="3200" dirty="0" smtClean="0">
                <a:solidFill>
                  <a:srgbClr val="420000"/>
                </a:solidFill>
              </a:rPr>
            </a:br>
            <a:r>
              <a:rPr lang="ru-RU" sz="3200" dirty="0" smtClean="0">
                <a:solidFill>
                  <a:srgbClr val="420000"/>
                </a:solidFill>
              </a:rPr>
              <a:t/>
            </a:r>
            <a:br>
              <a:rPr lang="ru-RU" sz="3200" dirty="0" smtClean="0">
                <a:solidFill>
                  <a:srgbClr val="420000"/>
                </a:solidFill>
              </a:rPr>
            </a:br>
            <a:r>
              <a:rPr lang="ru-RU" sz="3200" dirty="0" smtClean="0">
                <a:solidFill>
                  <a:srgbClr val="420000"/>
                </a:solidFill>
              </a:rPr>
              <a:t/>
            </a:r>
            <a:br>
              <a:rPr lang="ru-RU" sz="3200" dirty="0" smtClean="0">
                <a:solidFill>
                  <a:srgbClr val="420000"/>
                </a:solidFill>
              </a:rPr>
            </a:br>
            <a:r>
              <a:rPr lang="ru-RU" sz="3200" dirty="0" smtClean="0">
                <a:solidFill>
                  <a:srgbClr val="420000"/>
                </a:solidFill>
              </a:rPr>
              <a:t/>
            </a:r>
            <a:br>
              <a:rPr lang="ru-RU" sz="3200" dirty="0" smtClean="0">
                <a:solidFill>
                  <a:srgbClr val="420000"/>
                </a:solidFill>
              </a:rPr>
            </a:br>
            <a:r>
              <a:rPr lang="ru-RU" sz="3200" b="1" i="1" dirty="0" smtClean="0">
                <a:solidFill>
                  <a:srgbClr val="700000"/>
                </a:solidFill>
              </a:rPr>
              <a:t>Задачи работы:</a:t>
            </a:r>
            <a:r>
              <a:rPr lang="ru-RU" sz="3200" dirty="0" smtClean="0">
                <a:solidFill>
                  <a:srgbClr val="700000"/>
                </a:solidFill>
              </a:rPr>
              <a:t/>
            </a:r>
            <a:br>
              <a:rPr lang="ru-RU" sz="3200" dirty="0" smtClean="0">
                <a:solidFill>
                  <a:srgbClr val="700000"/>
                </a:solidFill>
              </a:rPr>
            </a:br>
            <a:r>
              <a:rPr lang="ru-RU" sz="3200" dirty="0" smtClean="0">
                <a:solidFill>
                  <a:srgbClr val="700000"/>
                </a:solidFill>
              </a:rPr>
              <a:t>-анализируя старые фотографии конца 1940- </a:t>
            </a:r>
            <a:r>
              <a:rPr lang="ru-RU" sz="3200" dirty="0" err="1" smtClean="0">
                <a:solidFill>
                  <a:srgbClr val="700000"/>
                </a:solidFill>
              </a:rPr>
              <a:t>х</a:t>
            </a:r>
            <a:r>
              <a:rPr lang="ru-RU" sz="3200" dirty="0" smtClean="0">
                <a:solidFill>
                  <a:srgbClr val="700000"/>
                </a:solidFill>
              </a:rPr>
              <a:t> годов, познакомится со  страницами истории моей семьи.</a:t>
            </a:r>
            <a:br>
              <a:rPr lang="ru-RU" sz="3200" dirty="0" smtClean="0">
                <a:solidFill>
                  <a:srgbClr val="700000"/>
                </a:solidFill>
              </a:rPr>
            </a:br>
            <a:r>
              <a:rPr lang="ru-RU" sz="3200" dirty="0" smtClean="0">
                <a:solidFill>
                  <a:srgbClr val="700000"/>
                </a:solidFill>
              </a:rPr>
              <a:t>  - систематизировать знания об истории жизни  моего прадедушки.</a:t>
            </a:r>
            <a:br>
              <a:rPr lang="ru-RU" sz="3200" dirty="0" smtClean="0">
                <a:solidFill>
                  <a:srgbClr val="700000"/>
                </a:solidFill>
              </a:rPr>
            </a:br>
            <a:r>
              <a:rPr lang="ru-RU" sz="3200" dirty="0" smtClean="0">
                <a:solidFill>
                  <a:srgbClr val="700000"/>
                </a:solidFill>
              </a:rPr>
              <a:t> -показать историю семьи </a:t>
            </a:r>
            <a:br>
              <a:rPr lang="ru-RU" sz="3200" dirty="0" smtClean="0">
                <a:solidFill>
                  <a:srgbClr val="700000"/>
                </a:solidFill>
              </a:rPr>
            </a:br>
            <a:r>
              <a:rPr lang="ru-RU" sz="3200" dirty="0" smtClean="0">
                <a:solidFill>
                  <a:srgbClr val="700000"/>
                </a:solidFill>
              </a:rPr>
              <a:t>Скорнякова Василия Петровича, как часть истории России.</a:t>
            </a:r>
            <a:br>
              <a:rPr lang="ru-RU" sz="3200" dirty="0" smtClean="0">
                <a:solidFill>
                  <a:srgbClr val="700000"/>
                </a:solidFill>
              </a:rPr>
            </a:br>
            <a:r>
              <a:rPr lang="ru-RU" sz="3200" dirty="0" smtClean="0">
                <a:solidFill>
                  <a:srgbClr val="700000"/>
                </a:solidFill>
              </a:rPr>
              <a:t/>
            </a:r>
            <a:br>
              <a:rPr lang="ru-RU" sz="3200" dirty="0" smtClean="0">
                <a:solidFill>
                  <a:srgbClr val="700000"/>
                </a:solidFill>
              </a:rPr>
            </a:br>
            <a:r>
              <a:rPr lang="ru-RU" sz="3200" dirty="0" smtClean="0">
                <a:solidFill>
                  <a:srgbClr val="420000"/>
                </a:solidFill>
              </a:rPr>
              <a:t/>
            </a:r>
            <a:br>
              <a:rPr lang="ru-RU" sz="3200" dirty="0" smtClean="0">
                <a:solidFill>
                  <a:srgbClr val="420000"/>
                </a:solidFill>
              </a:rPr>
            </a:br>
            <a:r>
              <a:rPr lang="ru-RU" sz="3200" dirty="0" smtClean="0">
                <a:solidFill>
                  <a:srgbClr val="420000"/>
                </a:solidFill>
              </a:rPr>
              <a:t>   </a:t>
            </a:r>
            <a:br>
              <a:rPr lang="ru-RU" sz="3200" dirty="0" smtClean="0">
                <a:solidFill>
                  <a:srgbClr val="420000"/>
                </a:solidFill>
              </a:rPr>
            </a:br>
            <a:r>
              <a:rPr lang="ru-RU" sz="3200" dirty="0" smtClean="0">
                <a:solidFill>
                  <a:srgbClr val="420000"/>
                </a:solidFill>
              </a:rPr>
              <a:t/>
            </a:r>
            <a:br>
              <a:rPr lang="ru-RU" sz="3200" dirty="0" smtClean="0">
                <a:solidFill>
                  <a:srgbClr val="420000"/>
                </a:solidFill>
              </a:rPr>
            </a:br>
            <a:endParaRPr lang="ru-RU" sz="3200" dirty="0">
              <a:solidFill>
                <a:srgbClr val="42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4954562"/>
          </a:xfrm>
        </p:spPr>
        <p:txBody>
          <a:bodyPr/>
          <a:lstStyle/>
          <a:p>
            <a:r>
              <a:rPr lang="ru-RU" b="1" i="1" dirty="0" smtClean="0">
                <a:solidFill>
                  <a:srgbClr val="420000"/>
                </a:solidFill>
              </a:rPr>
              <a:t>Скорняков </a:t>
            </a:r>
            <a:br>
              <a:rPr lang="ru-RU" b="1" i="1" dirty="0" smtClean="0">
                <a:solidFill>
                  <a:srgbClr val="420000"/>
                </a:solidFill>
              </a:rPr>
            </a:br>
            <a:r>
              <a:rPr lang="ru-RU" b="1" i="1" dirty="0" smtClean="0">
                <a:solidFill>
                  <a:srgbClr val="420000"/>
                </a:solidFill>
              </a:rPr>
              <a:t>Василий </a:t>
            </a:r>
            <a:br>
              <a:rPr lang="ru-RU" b="1" i="1" dirty="0" smtClean="0">
                <a:solidFill>
                  <a:srgbClr val="420000"/>
                </a:solidFill>
              </a:rPr>
            </a:br>
            <a:r>
              <a:rPr lang="ru-RU" b="1" i="1" dirty="0" smtClean="0">
                <a:solidFill>
                  <a:srgbClr val="420000"/>
                </a:solidFill>
              </a:rPr>
              <a:t>Петрович</a:t>
            </a:r>
            <a:endParaRPr lang="ru-RU" b="1" i="1" dirty="0">
              <a:solidFill>
                <a:srgbClr val="420000"/>
              </a:solidFill>
            </a:endParaRPr>
          </a:p>
        </p:txBody>
      </p:sp>
      <p:pic>
        <p:nvPicPr>
          <p:cNvPr id="6" name="Picture 1" descr="I:\исследование\Scan0003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165480" cy="4525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70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i="1" dirty="0" smtClean="0">
                <a:solidFill>
                  <a:srgbClr val="420000"/>
                </a:solidFill>
              </a:rPr>
              <a:t>Родился Василий Петрович 19 марта 1926 года в деревне Вершина – Бащелак Чарышского района  Алтайского края.</a:t>
            </a:r>
            <a:endParaRPr lang="ru-RU" sz="3600" i="1" dirty="0">
              <a:solidFill>
                <a:srgbClr val="420000"/>
              </a:solidFill>
            </a:endParaRPr>
          </a:p>
        </p:txBody>
      </p:sp>
      <p:pic>
        <p:nvPicPr>
          <p:cNvPr id="2051" name="Picture 3" descr="Картинка 10 из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16832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70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6347048" cy="381642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420000"/>
                </a:solidFill>
              </a:rPr>
              <a:t>Деревня ни чем не отличалась от тысяч русских деревень. Семья Василия вступила в колхоз, и его отец,  Петр Федорович возглавил колхоз. Работали, как и другие односельчане.</a:t>
            </a:r>
            <a:br>
              <a:rPr lang="ru-RU" sz="2800" dirty="0" smtClean="0">
                <a:solidFill>
                  <a:srgbClr val="420000"/>
                </a:solidFill>
              </a:rPr>
            </a:br>
            <a:r>
              <a:rPr lang="ru-RU" sz="2800" dirty="0" smtClean="0">
                <a:solidFill>
                  <a:srgbClr val="420000"/>
                </a:solidFill>
              </a:rPr>
              <a:t> Мать, Ульяна Ивановна, была</a:t>
            </a:r>
            <a:br>
              <a:rPr lang="ru-RU" sz="2800" dirty="0" smtClean="0">
                <a:solidFill>
                  <a:srgbClr val="420000"/>
                </a:solidFill>
              </a:rPr>
            </a:br>
            <a:r>
              <a:rPr lang="ru-RU" sz="2800" dirty="0" smtClean="0">
                <a:solidFill>
                  <a:srgbClr val="420000"/>
                </a:solidFill>
              </a:rPr>
              <a:t> дояркой. Кроме Василия в</a:t>
            </a:r>
            <a:br>
              <a:rPr lang="ru-RU" sz="2800" dirty="0" smtClean="0">
                <a:solidFill>
                  <a:srgbClr val="420000"/>
                </a:solidFill>
              </a:rPr>
            </a:br>
            <a:r>
              <a:rPr lang="ru-RU" sz="2800" dirty="0" smtClean="0">
                <a:solidFill>
                  <a:srgbClr val="420000"/>
                </a:solidFill>
              </a:rPr>
              <a:t>       семье было ещё четыре</a:t>
            </a:r>
            <a:br>
              <a:rPr lang="ru-RU" sz="2800" dirty="0" smtClean="0">
                <a:solidFill>
                  <a:srgbClr val="420000"/>
                </a:solidFill>
              </a:rPr>
            </a:br>
            <a:r>
              <a:rPr lang="ru-RU" sz="2800" dirty="0" smtClean="0">
                <a:solidFill>
                  <a:srgbClr val="420000"/>
                </a:solidFill>
              </a:rPr>
              <a:t>         старшие дочери.</a:t>
            </a:r>
            <a:endParaRPr lang="ru-RU" sz="2800" dirty="0">
              <a:solidFill>
                <a:srgbClr val="420000"/>
              </a:solidFill>
            </a:endParaRPr>
          </a:p>
        </p:txBody>
      </p:sp>
      <p:pic>
        <p:nvPicPr>
          <p:cNvPr id="25602" name="Picture 2" descr="I:\исследование\Копия (2) Scan00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564904"/>
            <a:ext cx="2962656" cy="3575304"/>
          </a:xfrm>
          <a:prstGeom prst="rect">
            <a:avLst/>
          </a:prstGeom>
          <a:ln w="127000" cap="rnd">
            <a:solidFill>
              <a:srgbClr val="7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420000"/>
                </a:solidFill>
              </a:rPr>
              <a:t>Учился в Мало – Бащелакской  школе. Когда началась война Василию было всего 15 лет. Окончил всего 6 классов. Мужчин забрали на фронт, помогал , работая в колхозе.  </a:t>
            </a:r>
            <a:endParaRPr lang="ru-RU" sz="3200" i="1" dirty="0">
              <a:solidFill>
                <a:srgbClr val="420000"/>
              </a:solidFill>
            </a:endParaRPr>
          </a:p>
        </p:txBody>
      </p:sp>
      <p:pic>
        <p:nvPicPr>
          <p:cNvPr id="1026" name="Picture 2" descr="C:\Users\Samsung\Desktop\nadpis-1941-vechnyi-ogon-karaganda-0000353123-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085184"/>
            <a:ext cx="3541489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3802434"/>
          </a:xfrm>
        </p:spPr>
        <p:txBody>
          <a:bodyPr>
            <a:normAutofit/>
          </a:bodyPr>
          <a:lstStyle/>
          <a:p>
            <a:r>
              <a:rPr lang="ru-RU" sz="3000" i="1" dirty="0" smtClean="0">
                <a:solidFill>
                  <a:srgbClr val="420000"/>
                </a:solidFill>
              </a:rPr>
              <a:t>В 17 лет (12 ноября 1943 года) Василий Петрович, был призван  в ряды</a:t>
            </a:r>
            <a:br>
              <a:rPr lang="ru-RU" sz="3000" i="1" dirty="0" smtClean="0">
                <a:solidFill>
                  <a:srgbClr val="420000"/>
                </a:solidFill>
              </a:rPr>
            </a:br>
            <a:r>
              <a:rPr lang="ru-RU" sz="3000" i="1" dirty="0" smtClean="0">
                <a:solidFill>
                  <a:srgbClr val="420000"/>
                </a:solidFill>
              </a:rPr>
              <a:t> Советской Армии </a:t>
            </a:r>
            <a:br>
              <a:rPr lang="ru-RU" sz="3000" i="1" dirty="0" smtClean="0">
                <a:solidFill>
                  <a:srgbClr val="420000"/>
                </a:solidFill>
              </a:rPr>
            </a:br>
            <a:r>
              <a:rPr lang="ru-RU" sz="3000" i="1" dirty="0" smtClean="0">
                <a:solidFill>
                  <a:srgbClr val="420000"/>
                </a:solidFill>
              </a:rPr>
              <a:t>на борьбу с фашистскими захватчиками.</a:t>
            </a:r>
            <a:endParaRPr lang="ru-RU" sz="3000" i="1" dirty="0">
              <a:solidFill>
                <a:srgbClr val="420000"/>
              </a:solidFill>
            </a:endParaRPr>
          </a:p>
        </p:txBody>
      </p:sp>
      <p:pic>
        <p:nvPicPr>
          <p:cNvPr id="21507" name="Picture 3" descr="I:\исследование\1271883527_leningradskijj-fr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333750" cy="476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msung\Desktop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420000"/>
                </a:solidFill>
              </a:rPr>
              <a:t>Военную присягу принял 12 декабря 1943 года. Воевал на Ленинградском фронте в 381 гвардии стрелковом полку, рядовым стрелком в/ч 51042.</a:t>
            </a:r>
            <a:endParaRPr lang="ru-RU" sz="3000" dirty="0">
              <a:solidFill>
                <a:srgbClr val="420000"/>
              </a:solidFill>
            </a:endParaRPr>
          </a:p>
        </p:txBody>
      </p:sp>
      <p:pic>
        <p:nvPicPr>
          <p:cNvPr id="26627" name="Picture 3" descr="I:\исследование\48e84fff2a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348880"/>
            <a:ext cx="4680520" cy="3508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149</Words>
  <Application>Microsoft Office PowerPoint</Application>
  <PresentationFormat>Экран (4:3)</PresentationFormat>
  <Paragraphs>16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   Цель работы:    -в своей работе я хочу проследить связь истории нашей Родины с историей жизни моего прадедушки Скорнякова Василия Петровича.   </vt:lpstr>
      <vt:lpstr>    Задачи работы: -анализируя старые фотографии конца 1940- х годов, познакомится со  страницами истории моей семьи.   - систематизировать знания об истории жизни  моего прадедушки.  -показать историю семьи  Скорнякова Василия Петровича, как часть истории России.        </vt:lpstr>
      <vt:lpstr>Скорняков  Василий  Петрович</vt:lpstr>
      <vt:lpstr> Родился Василий Петрович 19 марта 1926 года в деревне Вершина – Бащелак Чарышского района  Алтайского края.</vt:lpstr>
      <vt:lpstr>Деревня ни чем не отличалась от тысяч русских деревень. Семья Василия вступила в колхоз, и его отец,  Петр Федорович возглавил колхоз. Работали, как и другие односельчане.  Мать, Ульяна Ивановна, была  дояркой. Кроме Василия в        семье было ещё четыре          старшие дочери.</vt:lpstr>
      <vt:lpstr>Учился в Мало – Бащелакской  школе. Когда началась война Василию было всего 15 лет. Окончил всего 6 классов. Мужчин забрали на фронт, помогал , работая в колхозе.  </vt:lpstr>
      <vt:lpstr>В 17 лет (12 ноября 1943 года) Василий Петрович, был призван  в ряды  Советской Армии  на борьбу с фашистскими захватчиками.</vt:lpstr>
      <vt:lpstr>Военную присягу принял 12 декабря 1943 года. Воевал на Ленинградском фронте в 381 гвардии стрелковом полку, рядовым стрелком в/ч 51042.</vt:lpstr>
      <vt:lpstr>В июне 1944 года присвоено очередное воинское звание ефрейтора.</vt:lpstr>
      <vt:lpstr>В ноябре 1945 года  Василию Петровичу присвоили звание гвардии младшего сержанта. Во время войны был дважды ранен. Победу встретил  в госпитале города Ленинграда. </vt:lpstr>
      <vt:lpstr>Друзья - однополчане</vt:lpstr>
      <vt:lpstr>Презентация PowerPoint</vt:lpstr>
      <vt:lpstr>Суровые военные будни.</vt:lpstr>
      <vt:lpstr>Уволен в запас  на основании постановления Совета Министров Союза ССР от  28 января 1950 года  в звании   гвардии сержант.</vt:lpstr>
      <vt:lpstr>Василий Петрович был награжден: Медалью «За победу над Германией» 9 мая 1945 г. Медалью «За отвагу» Медалью «За боевые заслуги» Медалью «30 лет Советской Армии и  Флоту» 22 февраля 1948 г. Орденом «Отечественной войны ll степени» Нагрудный знак «Гвардия» и многими «Юбилейными» медалями, в мирное время медалью «Ветеран труда» в феврале 1986 г.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Лилия</cp:lastModifiedBy>
  <cp:revision>39</cp:revision>
  <dcterms:created xsi:type="dcterms:W3CDTF">2012-03-03T11:46:55Z</dcterms:created>
  <dcterms:modified xsi:type="dcterms:W3CDTF">2016-05-12T08:03:12Z</dcterms:modified>
</cp:coreProperties>
</file>